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comments/modernComment_12E_15512E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8" r:id="rId2"/>
    <p:sldId id="303" r:id="rId3"/>
    <p:sldId id="305" r:id="rId4"/>
    <p:sldId id="302" r:id="rId5"/>
    <p:sldId id="309" r:id="rId6"/>
    <p:sldId id="291" r:id="rId7"/>
    <p:sldId id="313" r:id="rId8"/>
    <p:sldId id="310" r:id="rId9"/>
    <p:sldId id="294" r:id="rId10"/>
    <p:sldId id="312" r:id="rId11"/>
    <p:sldId id="311" r:id="rId12"/>
    <p:sldId id="293" r:id="rId13"/>
    <p:sldId id="306" r:id="rId14"/>
    <p:sldId id="307" r:id="rId15"/>
    <p:sldId id="308" r:id="rId16"/>
    <p:sldId id="295" r:id="rId17"/>
    <p:sldId id="296" r:id="rId18"/>
    <p:sldId id="297" r:id="rId19"/>
    <p:sldId id="298" r:id="rId20"/>
    <p:sldId id="299" r:id="rId21"/>
    <p:sldId id="30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C29C9B4-0C47-753C-100C-BCCE18D2303D}" name="Richard Hall" initials="RH" userId="S::rah75@duke.edu::0c81249d-3d6b-4101-bed8-5d8054f5b5f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2169"/>
    <a:srgbClr val="FFFFFF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48" autoAdjust="0"/>
    <p:restoredTop sz="94660"/>
  </p:normalViewPr>
  <p:slideViewPr>
    <p:cSldViewPr snapToGrid="0">
      <p:cViewPr varScale="1">
        <p:scale>
          <a:sx n="48" d="100"/>
          <a:sy n="48" d="100"/>
        </p:scale>
        <p:origin x="208" y="2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omments/modernComment_12E_15512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5C44BE6-3E3C-F54F-BE78-0AF77161CAD9}" authorId="{0C29C9B4-0C47-753C-100C-BCCE18D2303D}" created="2022-11-17T20:55:37.54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397038" sldId="302"/>
      <ac:spMk id="3" creationId="{323315C7-161F-8943-B182-669EC00686C4}"/>
    </ac:deMkLst>
    <p188:txBody>
      <a:bodyPr/>
      <a:lstStyle/>
      <a:p>
        <a:r>
          <a:rPr lang="en-US"/>
          <a:t>Add disturbance and constraint terms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D9636C-1789-4D9F-A627-377A7926A799}" type="datetimeFigureOut">
              <a:rPr lang="en-US" smtClean="0"/>
              <a:t>7/20/23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AF5AC-2C35-4770-8E5B-ECC542A41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839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EDCFAFC-D0EA-44ED-BB22-47B0DEA3DF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787651"/>
            <a:ext cx="12192000" cy="641349"/>
          </a:xfrm>
        </p:spPr>
        <p:txBody>
          <a:bodyPr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6CF8A-A11D-4C8B-B0CB-8D0004311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5C490-ED64-4F52-84B6-D79B8EF71C67}" type="datetime1">
              <a:rPr lang="en-US" smtClean="0"/>
              <a:t>7/20/23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B99CA-C3DE-46AE-A8E2-33BA52AFB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9EC4F-56B2-44D0-9B0A-00F6377E4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BB9C9AE-1A71-A933-11E3-49A0AB115F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114" y="210454"/>
            <a:ext cx="5687837" cy="710981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C221799-26FE-DAF1-7501-7D99A706E0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443414"/>
            <a:ext cx="121920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Names of Presenters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392DC3F4-5755-3190-842B-5D24149804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900614"/>
            <a:ext cx="121920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Occasion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A3A20DF-4936-736B-B1A4-8E92D2C03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815" y="1989932"/>
            <a:ext cx="8876370" cy="6810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A3EBB00-80A8-6BD1-7C4A-3384F3F3446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74301" y="38576"/>
            <a:ext cx="3952723" cy="93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53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452D9-CD0E-4DA5-BD1A-D3BCF55FF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420" y="0"/>
            <a:ext cx="8876370" cy="67786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D1A90-2BA0-410F-B331-CDEAA40BB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136B2-37DE-43C1-9B72-DB76C7472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FDD-5BCB-4F6C-B805-857ECD80B884}" type="datetime1">
              <a:rPr lang="en-US" smtClean="0"/>
              <a:t>7/20/23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A2B76-D956-4BE3-9929-126125D0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F06FE-6C92-4872-B3BA-4A7021D7C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2062E40-91B8-D332-9783-9531483379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419" y="597909"/>
            <a:ext cx="12013581" cy="459604"/>
          </a:xfrm>
        </p:spPr>
        <p:txBody>
          <a:bodyPr lIns="91440" tIns="91440" rIns="91440">
            <a:noAutofit/>
          </a:bodyPr>
          <a:lstStyle>
            <a:lvl1pPr marL="0" indent="0">
              <a:buNone/>
              <a:defRPr sz="2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AB9578A-F6A8-0FDB-D667-571EDC359675}"/>
              </a:ext>
            </a:extLst>
          </p:cNvPr>
          <p:cNvGrpSpPr/>
          <p:nvPr userDrawn="1"/>
        </p:nvGrpSpPr>
        <p:grpSpPr>
          <a:xfrm>
            <a:off x="9701617" y="79427"/>
            <a:ext cx="2311963" cy="953836"/>
            <a:chOff x="7677164" y="2068975"/>
            <a:chExt cx="2755252" cy="1136722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6255F12D-EBEE-8F09-5495-2D9BB57F45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77164" y="2861290"/>
              <a:ext cx="2755252" cy="344407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516820F-00B5-8A8B-D15C-38A09E18F8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77164" y="2068975"/>
              <a:ext cx="2755252" cy="6530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2016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452D9-CD0E-4DA5-BD1A-D3BCF55FF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420" y="0"/>
            <a:ext cx="8876370" cy="6810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D1A90-2BA0-410F-B331-CDEAA40BB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3422"/>
            <a:ext cx="12192000" cy="488945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136B2-37DE-43C1-9B72-DB76C7472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FDD-5BCB-4F6C-B805-857ECD80B884}" type="datetime1">
              <a:rPr lang="en-US" smtClean="0"/>
              <a:t>7/20/23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A2B76-D956-4BE3-9929-126125D0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F06FE-6C92-4872-B3BA-4A7021D7C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3BD192-4551-27C4-DB0D-1FE6AA9FA9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419" y="681039"/>
            <a:ext cx="12013581" cy="459604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2B6AF0E-0123-B75F-A537-4B9A14840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143818"/>
            <a:ext cx="12192000" cy="459604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6539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6BE1E-B95F-436A-84A3-E03E9F1AA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420" y="0"/>
            <a:ext cx="8876370" cy="6810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7536A-045F-4C90-9BD0-66447D4288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140643"/>
            <a:ext cx="6096000" cy="53522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D77E5E-CCA9-4932-A84A-2DAB4F0E5C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5999" y="1140643"/>
            <a:ext cx="6095999" cy="53522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14FD5-2D3D-4295-87A9-4A49BF9B4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F87BD-FEE2-41B5-8DE9-44D4CEE67D9D}" type="datetime1">
              <a:rPr lang="en-US" smtClean="0"/>
              <a:t>7/20/23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B5661E-FC07-4814-9525-74154B755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C2DB56-D556-49FA-9CF2-79320C1D9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BB06CAC-681D-9207-F919-41DF812E55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420" y="681039"/>
            <a:ext cx="12192000" cy="459604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1258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6BE1E-B95F-436A-84A3-E03E9F1AA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420" y="0"/>
            <a:ext cx="8876370" cy="6810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7536A-045F-4C90-9BD0-66447D4288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" y="1600247"/>
            <a:ext cx="6095994" cy="48926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D77E5E-CCA9-4932-A84A-2DAB4F0E5C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5999" y="1597073"/>
            <a:ext cx="6096001" cy="489262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14FD5-2D3D-4295-87A9-4A49BF9B4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F87BD-FEE2-41B5-8DE9-44D4CEE67D9D}" type="datetime1">
              <a:rPr lang="en-US" smtClean="0"/>
              <a:t>7/20/23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B5661E-FC07-4814-9525-74154B755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C2DB56-D556-49FA-9CF2-79320C1D9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BB06CAC-681D-9207-F919-41DF812E55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681039"/>
            <a:ext cx="12192000" cy="459604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85C0DAC9-43FF-646D-DB00-CB322EB3AF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140643"/>
            <a:ext cx="6095997" cy="459604"/>
          </a:xfrm>
          <a:solidFill>
            <a:schemeClr val="tx2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A5927E3-FB2C-5923-1BCA-3148B62646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3" y="1140643"/>
            <a:ext cx="6095997" cy="459604"/>
          </a:xfrm>
          <a:solidFill>
            <a:schemeClr val="tx2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2536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6BE1E-B95F-436A-84A3-E03E9F1AA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420" y="0"/>
            <a:ext cx="8876370" cy="6810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7536A-045F-4C90-9BD0-66447D4288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" y="1669184"/>
            <a:ext cx="4023360" cy="482369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14FD5-2D3D-4295-87A9-4A49BF9B4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F87BD-FEE2-41B5-8DE9-44D4CEE67D9D}" type="datetime1">
              <a:rPr lang="en-US" smtClean="0"/>
              <a:t>7/20/23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B5661E-FC07-4814-9525-74154B755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C2DB56-D556-49FA-9CF2-79320C1D9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BB06CAC-681D-9207-F919-41DF812E55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681039"/>
            <a:ext cx="12192000" cy="459604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85C0DAC9-43FF-646D-DB00-CB322EB3AF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140643"/>
            <a:ext cx="4023360" cy="459604"/>
          </a:xfrm>
          <a:solidFill>
            <a:schemeClr val="tx2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143559D-5412-BE8D-05A9-37DCF325C35A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168638" y="1669184"/>
            <a:ext cx="4023360" cy="482369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0B137BC8-A1E9-C2A7-9B2F-D5227D1B10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8639" y="1140643"/>
            <a:ext cx="4023360" cy="459604"/>
          </a:xfrm>
          <a:solidFill>
            <a:schemeClr val="tx2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8D09957-FBD6-7C55-C6CA-7813CEAAEEC6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4081049" y="1669184"/>
            <a:ext cx="4023360" cy="482369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2F45160-E9EF-C617-343D-1BDE174512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23359" y="1140643"/>
            <a:ext cx="4145278" cy="459604"/>
          </a:xfrm>
          <a:solidFill>
            <a:schemeClr val="tx2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7197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AB43B-F1AE-4417-AA58-3C3B71A06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420" y="0"/>
            <a:ext cx="8876370" cy="6810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B7C978-00A5-443C-8670-1928B028C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88FBA-BAF5-4279-B4A7-3EE78B47B2B7}" type="datetime1">
              <a:rPr lang="en-US" smtClean="0"/>
              <a:t>7/20/23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A2EF4C-31A2-4F27-988F-F9066A1F2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CB8630-E20C-4E7E-BC2F-7556748EF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1AD7B841-DC42-75EA-0A41-6FA556C592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681039"/>
            <a:ext cx="12192000" cy="459604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9764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AB43B-F1AE-4417-AA58-3C3B71A06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420" y="0"/>
            <a:ext cx="8876370" cy="6810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B7C978-00A5-443C-8670-1928B028C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88FBA-BAF5-4279-B4A7-3EE78B47B2B7}" type="datetime1">
              <a:rPr lang="en-US" smtClean="0"/>
              <a:t>7/20/23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A2EF4C-31A2-4F27-988F-F9066A1F2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CB8630-E20C-4E7E-BC2F-7556748EF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1AD7B841-DC42-75EA-0A41-6FA556C592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681039"/>
            <a:ext cx="12192000" cy="459604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29B42CFC-A434-982A-FF08-E5AE913C80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143818"/>
            <a:ext cx="12192000" cy="459604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645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k object 16">
            <a:extLst>
              <a:ext uri="{FF2B5EF4-FFF2-40B4-BE49-F238E27FC236}">
                <a16:creationId xmlns:a16="http://schemas.microsoft.com/office/drawing/2014/main" id="{11D968DA-EB18-5100-C98D-09F57C2B01E7}"/>
              </a:ext>
            </a:extLst>
          </p:cNvPr>
          <p:cNvSpPr/>
          <p:nvPr userDrawn="1"/>
        </p:nvSpPr>
        <p:spPr>
          <a:xfrm>
            <a:off x="0" y="6492875"/>
            <a:ext cx="12192000" cy="361950"/>
          </a:xfrm>
          <a:custGeom>
            <a:avLst/>
            <a:gdLst/>
            <a:ahLst/>
            <a:cxnLst/>
            <a:rect l="l" t="t" r="r" b="b"/>
            <a:pathLst>
              <a:path w="4608195" h="485140">
                <a:moveTo>
                  <a:pt x="0" y="484555"/>
                </a:moveTo>
                <a:lnTo>
                  <a:pt x="4608004" y="484555"/>
                </a:lnTo>
                <a:lnTo>
                  <a:pt x="4608004" y="0"/>
                </a:lnTo>
                <a:lnTo>
                  <a:pt x="0" y="0"/>
                </a:lnTo>
                <a:lnTo>
                  <a:pt x="0" y="484555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1" name="bk object 16">
            <a:extLst>
              <a:ext uri="{FF2B5EF4-FFF2-40B4-BE49-F238E27FC236}">
                <a16:creationId xmlns:a16="http://schemas.microsoft.com/office/drawing/2014/main" id="{862E0273-980E-DAEE-B67A-814B1E7E5DF9}"/>
              </a:ext>
            </a:extLst>
          </p:cNvPr>
          <p:cNvSpPr/>
          <p:nvPr userDrawn="1"/>
        </p:nvSpPr>
        <p:spPr>
          <a:xfrm>
            <a:off x="0" y="-1"/>
            <a:ext cx="12192000" cy="1140643"/>
          </a:xfrm>
          <a:custGeom>
            <a:avLst/>
            <a:gdLst/>
            <a:ahLst/>
            <a:cxnLst/>
            <a:rect l="l" t="t" r="r" b="b"/>
            <a:pathLst>
              <a:path w="4608195" h="485140">
                <a:moveTo>
                  <a:pt x="0" y="484555"/>
                </a:moveTo>
                <a:lnTo>
                  <a:pt x="4608004" y="484555"/>
                </a:lnTo>
                <a:lnTo>
                  <a:pt x="4608004" y="0"/>
                </a:lnTo>
                <a:lnTo>
                  <a:pt x="0" y="0"/>
                </a:lnTo>
                <a:lnTo>
                  <a:pt x="0" y="484555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4B7BA4-861D-4AC9-9E03-85997FDF8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140642"/>
            <a:ext cx="12192000" cy="5352234"/>
          </a:xfrm>
          <a:prstGeom prst="rect">
            <a:avLst/>
          </a:prstGeom>
        </p:spPr>
        <p:txBody>
          <a:bodyPr vert="horz" lIns="274320" tIns="274320" rIns="27432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50539-DF7B-406F-A094-82331FD826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accent1"/>
                </a:solidFill>
              </a:defRPr>
            </a:lvl1pPr>
          </a:lstStyle>
          <a:p>
            <a:fld id="{5F5EA0DB-79C0-4BCD-811D-BA869E0CEF5C}" type="datetime1">
              <a:rPr lang="en-US" smtClean="0"/>
              <a:t>7/20/23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A1F0C-EBEE-42A3-9650-1FEF81060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489700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D72F8-66FD-4788-8935-6407938F13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489700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accent1"/>
                </a:solidFill>
              </a:defRPr>
            </a:lvl1pPr>
          </a:lstStyle>
          <a:p>
            <a:fld id="{C59A31C9-46ED-4FFB-8678-0742FAA664B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A7F79C0-B407-4168-5E9E-39AAEFD0D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420" y="0"/>
            <a:ext cx="8876370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3382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2" r:id="rId4"/>
    <p:sldLayoutId id="2147483656" r:id="rId5"/>
    <p:sldLayoutId id="2147483658" r:id="rId6"/>
    <p:sldLayoutId id="2147483654" r:id="rId7"/>
    <p:sldLayoutId id="2147483657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emf"/><Relationship Id="rId2" Type="http://schemas.microsoft.com/office/2018/10/relationships/comments" Target="../comments/modernComment_12E_15512E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537A9-F865-BE23-5823-A35603918E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4643" y="1801246"/>
            <a:ext cx="9742714" cy="2642168"/>
          </a:xfrm>
        </p:spPr>
        <p:txBody>
          <a:bodyPr>
            <a:normAutofit/>
          </a:bodyPr>
          <a:lstStyle/>
          <a:p>
            <a:r>
              <a:rPr lang="en-US" dirty="0"/>
              <a:t>Parallelized Algorithm for Persistent Feasibility in Linear Systems with Multiple, External Switching Signals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7F89F33-C7E2-1851-BA72-C91BFEFBE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A154-76EC-4E04-A35A-E0B7184311BE}" type="datetime1">
              <a:rPr lang="en-US" smtClean="0"/>
              <a:pPr/>
              <a:t>7/20/23</a:t>
            </a:fld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5648EBC-CD83-CDAC-A611-E986A9BB4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1EF537-8452-DAD0-16AC-AF03D5079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4672014"/>
            <a:ext cx="12192000" cy="457200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Richard Arlen Hall, Dr. Leila Bridgeman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B1462E-6F7E-B4B3-9F34-9A80A0BE28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5129214"/>
            <a:ext cx="12192000" cy="457200"/>
          </a:xfrm>
        </p:spPr>
        <p:txBody>
          <a:bodyPr tIns="0">
            <a:noAutofit/>
          </a:bodyPr>
          <a:lstStyle/>
          <a:p>
            <a:r>
              <a:rPr lang="en-US" dirty="0"/>
              <a:t>2022 – IEEE CDC</a:t>
            </a:r>
          </a:p>
        </p:txBody>
      </p:sp>
    </p:spTree>
    <p:extLst>
      <p:ext uri="{BB962C8B-B14F-4D97-AF65-F5344CB8AC3E}">
        <p14:creationId xmlns:p14="http://schemas.microsoft.com/office/powerpoint/2010/main" val="2354753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898ED-45C5-9B4F-F2AF-F01A3A7E8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2E163-B0B4-AC62-339E-329D8DB7C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0642"/>
            <a:ext cx="6300788" cy="5352234"/>
          </a:xfrm>
          <a:ln>
            <a:noFill/>
          </a:ln>
        </p:spPr>
        <p:txBody>
          <a:bodyPr/>
          <a:lstStyle/>
          <a:p>
            <a:r>
              <a:rPr lang="en-US" dirty="0"/>
              <a:t>Algorithm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B89D4-8549-6E7A-F8A8-3E943310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FDD-5BCB-4F6C-B805-857ECD80B884}" type="datetime1">
              <a:rPr lang="en-US" smtClean="0"/>
              <a:pPr/>
              <a:t>7/20/23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97CE8-BA5B-F44F-9EFF-1180A3FA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AF079-FA3E-EA95-575B-4B675FC0B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4BF00E-74DE-D763-AECF-C67190E5DD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Externally Switched Systems - Feasibility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5B9164-3E97-A097-5B4C-F687C08A7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788" y="2305050"/>
            <a:ext cx="5334000" cy="2971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D6D757-4CD5-C0D9-B671-CCDDC249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449" y="3500845"/>
            <a:ext cx="41148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3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2820D-60E3-FE1B-9E00-37922B77B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420" y="8152"/>
            <a:ext cx="8876370" cy="67786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EA500-BBED-8F9F-AB0F-B78F78472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0642"/>
            <a:ext cx="5964865" cy="5352234"/>
          </a:xfrm>
        </p:spPr>
        <p:txBody>
          <a:bodyPr/>
          <a:lstStyle/>
          <a:p>
            <a:r>
              <a:rPr lang="en-US" dirty="0"/>
              <a:t>Useful for making intractable problems tractable.</a:t>
            </a:r>
          </a:p>
          <a:p>
            <a:r>
              <a:rPr lang="en-US" dirty="0"/>
              <a:t>Two approaches:</a:t>
            </a:r>
          </a:p>
          <a:p>
            <a:pPr lvl="1"/>
            <a:r>
              <a:rPr lang="en-US" dirty="0"/>
              <a:t>Cooperative – work together for a global objective.</a:t>
            </a:r>
          </a:p>
          <a:p>
            <a:pPr lvl="1"/>
            <a:r>
              <a:rPr lang="en-US" dirty="0"/>
              <a:t>Non-cooperative – Work separately for local objectives.</a:t>
            </a:r>
          </a:p>
          <a:p>
            <a:r>
              <a:rPr lang="en-US" dirty="0"/>
              <a:t>Assumes a preview of disturbance, decreasing conservatism.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3383E-F7BF-B899-B720-67A5DA7BE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FDD-5BCB-4F6C-B805-857ECD80B884}" type="datetime1">
              <a:rPr lang="en-US" smtClean="0"/>
              <a:t>7/20/23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02B56-5D97-A008-D66B-1AE405310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A62CC-5600-6B4B-C557-0EE3B3901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C08A6B-9940-9242-C295-1A710C2CCC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Distributed Systems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289276-8421-1CD5-30F6-DA37DA5373A2}"/>
              </a:ext>
            </a:extLst>
          </p:cNvPr>
          <p:cNvSpPr/>
          <p:nvPr/>
        </p:nvSpPr>
        <p:spPr>
          <a:xfrm>
            <a:off x="419100" y="2743609"/>
            <a:ext cx="5293654" cy="714375"/>
          </a:xfrm>
          <a:prstGeom prst="rect">
            <a:avLst/>
          </a:prstGeom>
          <a:solidFill>
            <a:srgbClr val="FFFFF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CFFB8F-4BD1-3C23-40E7-128E5C12A6E3}"/>
              </a:ext>
            </a:extLst>
          </p:cNvPr>
          <p:cNvSpPr txBox="1"/>
          <p:nvPr/>
        </p:nvSpPr>
        <p:spPr>
          <a:xfrm>
            <a:off x="7547459" y="4148326"/>
            <a:ext cx="37004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Add equations and Figure</a:t>
            </a:r>
          </a:p>
        </p:txBody>
      </p:sp>
    </p:spTree>
    <p:extLst>
      <p:ext uri="{BB962C8B-B14F-4D97-AF65-F5344CB8AC3E}">
        <p14:creationId xmlns:p14="http://schemas.microsoft.com/office/powerpoint/2010/main" val="1716321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898ED-45C5-9B4F-F2AF-F01A3A7E8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B89D4-8549-6E7A-F8A8-3E943310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FDD-5BCB-4F6C-B805-857ECD80B884}" type="datetime1">
              <a:rPr lang="en-US" smtClean="0"/>
              <a:pPr/>
              <a:t>7/20/23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97CE8-BA5B-F44F-9EFF-1180A3FA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AF079-FA3E-EA95-575B-4B675FC0B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4BF00E-74DE-D763-AECF-C67190E5DD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Algorithm Design – Parallelized Algorithm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5558F9-9735-CBCD-9888-E16CDB2E1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450590"/>
            <a:ext cx="2031788" cy="4729162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97F4C7D8-871C-BE60-E2AB-5E5D7202E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067" y="1591395"/>
            <a:ext cx="4110833" cy="4364423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8763DD2-755E-49C5-4AD2-F1FF63464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3226" y="1140641"/>
            <a:ext cx="4400550" cy="5352234"/>
          </a:xfrm>
        </p:spPr>
        <p:txBody>
          <a:bodyPr/>
          <a:lstStyle/>
          <a:p>
            <a:r>
              <a:rPr lang="en-US" dirty="0"/>
              <a:t>Start with trivial feasible regions (equilibrium points).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816FEE2-69FE-7804-476A-AD054FD9749B}"/>
              </a:ext>
            </a:extLst>
          </p:cNvPr>
          <p:cNvSpPr/>
          <p:nvPr/>
        </p:nvSpPr>
        <p:spPr>
          <a:xfrm>
            <a:off x="7241059" y="3184528"/>
            <a:ext cx="421008" cy="314325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9A405D9-DA7B-37D1-3896-FE8948A970C4}"/>
              </a:ext>
            </a:extLst>
          </p:cNvPr>
          <p:cNvSpPr/>
          <p:nvPr/>
        </p:nvSpPr>
        <p:spPr>
          <a:xfrm>
            <a:off x="211736" y="1447415"/>
            <a:ext cx="2446515" cy="2153228"/>
          </a:xfrm>
          <a:prstGeom prst="roundRect">
            <a:avLst/>
          </a:prstGeom>
          <a:noFill/>
          <a:ln w="107950">
            <a:solidFill>
              <a:srgbClr val="012169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78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898ED-45C5-9B4F-F2AF-F01A3A7E8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B89D4-8549-6E7A-F8A8-3E943310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FDD-5BCB-4F6C-B805-857ECD80B884}" type="datetime1">
              <a:rPr lang="en-US" smtClean="0"/>
              <a:pPr/>
              <a:t>7/20/23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97CE8-BA5B-F44F-9EFF-1180A3FA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AF079-FA3E-EA95-575B-4B675FC0B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4BF00E-74DE-D763-AECF-C67190E5DD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Algorithm Design – Parallelized Algorithm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5558F9-9735-CBCD-9888-E16CDB2E1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450590"/>
            <a:ext cx="2031788" cy="4729162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97F4C7D8-871C-BE60-E2AB-5E5D7202E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067" y="1591395"/>
            <a:ext cx="4110833" cy="4364423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8763DD2-755E-49C5-4AD2-F1FF63464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3225" y="1140641"/>
            <a:ext cx="4467761" cy="5352234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Start with trivial feasible regions (equilibrium points).</a:t>
            </a:r>
          </a:p>
          <a:p>
            <a:r>
              <a:rPr lang="en-US" dirty="0"/>
              <a:t>Compute safe-sets while assuming neighbors are using equilibrium points.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4BA727A-D3A8-D81B-9EF5-A55DAF5A95F6}"/>
              </a:ext>
            </a:extLst>
          </p:cNvPr>
          <p:cNvSpPr/>
          <p:nvPr/>
        </p:nvSpPr>
        <p:spPr>
          <a:xfrm>
            <a:off x="178419" y="3498853"/>
            <a:ext cx="2446515" cy="2153228"/>
          </a:xfrm>
          <a:prstGeom prst="roundRect">
            <a:avLst/>
          </a:prstGeom>
          <a:noFill/>
          <a:ln w="107950">
            <a:solidFill>
              <a:srgbClr val="012169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816FEE2-69FE-7804-476A-AD054FD9749B}"/>
              </a:ext>
            </a:extLst>
          </p:cNvPr>
          <p:cNvSpPr/>
          <p:nvPr/>
        </p:nvSpPr>
        <p:spPr>
          <a:xfrm>
            <a:off x="7236941" y="3429000"/>
            <a:ext cx="425126" cy="314325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93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898ED-45C5-9B4F-F2AF-F01A3A7E8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B89D4-8549-6E7A-F8A8-3E943310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FDD-5BCB-4F6C-B805-857ECD80B884}" type="datetime1">
              <a:rPr lang="en-US" smtClean="0"/>
              <a:pPr/>
              <a:t>7/20/23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97CE8-BA5B-F44F-9EFF-1180A3FA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AF079-FA3E-EA95-575B-4B675FC0B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4BF00E-74DE-D763-AECF-C67190E5DD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Algorithm Design – Parallelized Algorithm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5558F9-9735-CBCD-9888-E16CDB2E1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450590"/>
            <a:ext cx="2031788" cy="4729162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97F4C7D8-871C-BE60-E2AB-5E5D7202E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067" y="1591395"/>
            <a:ext cx="4110833" cy="4364423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8763DD2-755E-49C5-4AD2-F1FF63464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3226" y="1140641"/>
            <a:ext cx="4400550" cy="5352234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Start with trivial feasible regions (equilibrium points).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Compute safe-sets while assuming neighbors are using equilibrium points.</a:t>
            </a:r>
          </a:p>
          <a:p>
            <a:r>
              <a:rPr lang="en-US" dirty="0"/>
              <a:t>Share convex hull of new, larger safe-sets.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4BA727A-D3A8-D81B-9EF5-A55DAF5A95F6}"/>
              </a:ext>
            </a:extLst>
          </p:cNvPr>
          <p:cNvSpPr/>
          <p:nvPr/>
        </p:nvSpPr>
        <p:spPr>
          <a:xfrm>
            <a:off x="211736" y="1447415"/>
            <a:ext cx="2446515" cy="2153228"/>
          </a:xfrm>
          <a:prstGeom prst="roundRect">
            <a:avLst/>
          </a:prstGeom>
          <a:noFill/>
          <a:ln w="107950">
            <a:solidFill>
              <a:srgbClr val="012169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816FEE2-69FE-7804-476A-AD054FD9749B}"/>
              </a:ext>
            </a:extLst>
          </p:cNvPr>
          <p:cNvSpPr/>
          <p:nvPr/>
        </p:nvSpPr>
        <p:spPr>
          <a:xfrm>
            <a:off x="7236941" y="3609387"/>
            <a:ext cx="425126" cy="314325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53AF5DA9-0591-DC81-313D-FBDA450750BD}"/>
              </a:ext>
            </a:extLst>
          </p:cNvPr>
          <p:cNvSpPr/>
          <p:nvPr/>
        </p:nvSpPr>
        <p:spPr>
          <a:xfrm>
            <a:off x="7236941" y="4201445"/>
            <a:ext cx="425126" cy="314325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391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898ED-45C5-9B4F-F2AF-F01A3A7E8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B89D4-8549-6E7A-F8A8-3E943310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FDD-5BCB-4F6C-B805-857ECD80B884}" type="datetime1">
              <a:rPr lang="en-US" smtClean="0"/>
              <a:pPr/>
              <a:t>7/20/23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97CE8-BA5B-F44F-9EFF-1180A3FA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AF079-FA3E-EA95-575B-4B675FC0B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4BF00E-74DE-D763-AECF-C67190E5DD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Algorithm Design – Parallelized Algorithm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5558F9-9735-CBCD-9888-E16CDB2E1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450590"/>
            <a:ext cx="2031788" cy="4729162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97F4C7D8-871C-BE60-E2AB-5E5D7202E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067" y="1602684"/>
            <a:ext cx="4110833" cy="4364423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8763DD2-755E-49C5-4AD2-F1FF63464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3226" y="1140641"/>
            <a:ext cx="4400550" cy="535223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Start with trivial feasible regions (equilibrium points).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Compute safe-sets while assuming neighbors are using equilibrium points.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Share convex hull of new, larger safe-sets.</a:t>
            </a:r>
          </a:p>
          <a:p>
            <a:r>
              <a:rPr lang="en-US" dirty="0"/>
              <a:t>Recompute safe-sets with larger guesses for neighbors.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4BA727A-D3A8-D81B-9EF5-A55DAF5A95F6}"/>
              </a:ext>
            </a:extLst>
          </p:cNvPr>
          <p:cNvSpPr/>
          <p:nvPr/>
        </p:nvSpPr>
        <p:spPr>
          <a:xfrm>
            <a:off x="178419" y="3498853"/>
            <a:ext cx="2446515" cy="2153228"/>
          </a:xfrm>
          <a:prstGeom prst="roundRect">
            <a:avLst/>
          </a:prstGeom>
          <a:noFill/>
          <a:ln w="107950">
            <a:solidFill>
              <a:srgbClr val="012169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816FEE2-69FE-7804-476A-AD054FD9749B}"/>
              </a:ext>
            </a:extLst>
          </p:cNvPr>
          <p:cNvSpPr/>
          <p:nvPr/>
        </p:nvSpPr>
        <p:spPr>
          <a:xfrm>
            <a:off x="7245177" y="4418304"/>
            <a:ext cx="416889" cy="314325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20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898ED-45C5-9B4F-F2AF-F01A3A7E8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B89D4-8549-6E7A-F8A8-3E943310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FDD-5BCB-4F6C-B805-857ECD80B884}" type="datetime1">
              <a:rPr lang="en-US" smtClean="0"/>
              <a:pPr/>
              <a:t>7/20/23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97CE8-BA5B-F44F-9EFF-1180A3FA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AF079-FA3E-EA95-575B-4B675FC0B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4BF00E-74DE-D763-AECF-C67190E5DD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Algorithm Design – Parallelized Algorithm</a:t>
            </a:r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75463D49-3DFD-AC95-2158-E94CD1ABA455}"/>
              </a:ext>
            </a:extLst>
          </p:cNvPr>
          <p:cNvSpPr txBox="1">
            <a:spLocks/>
          </p:cNvSpPr>
          <p:nvPr/>
        </p:nvSpPr>
        <p:spPr>
          <a:xfrm>
            <a:off x="419100" y="1140641"/>
            <a:ext cx="6924676" cy="4969410"/>
          </a:xfrm>
          <a:prstGeom prst="rect">
            <a:avLst/>
          </a:prstGeom>
        </p:spPr>
        <p:txBody>
          <a:bodyPr vert="horz" lIns="274320" tIns="274320" rIns="27432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/>
              <a:t>Lemma 2: </a:t>
            </a:r>
            <a:r>
              <a:rPr lang="en-US"/>
              <a:t>Every iteration of Algorithm 2 produces a valid safe-set collection for every agent in the system (informal).</a:t>
            </a:r>
            <a:endParaRPr lang="en-US" b="1" dirty="0"/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496DD784-37D7-544C-E40C-AD7832B4C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067" y="1602684"/>
            <a:ext cx="4110833" cy="436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135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898ED-45C5-9B4F-F2AF-F01A3A7E8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Numerical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2E163-B0B4-AC62-339E-329D8DB7C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Coupled spring-mass-damper system with switching masses.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B89D4-8549-6E7A-F8A8-3E943310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FDD-5BCB-4F6C-B805-857ECD80B884}" type="datetime1">
              <a:rPr lang="en-US" smtClean="0"/>
              <a:pPr/>
              <a:t>7/20/23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97CE8-BA5B-F44F-9EFF-1180A3FA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AF079-FA3E-EA95-575B-4B675FC0B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4BF00E-74DE-D763-AECF-C67190E5DD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84A09F-D9CA-03C4-005D-FAF52F973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849" y="2074692"/>
            <a:ext cx="3781651" cy="38306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CFBCA0-2CCC-33D9-43B3-8EC48603A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2157821"/>
            <a:ext cx="36195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14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898ED-45C5-9B4F-F2AF-F01A3A7E8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Numerical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2E163-B0B4-AC62-339E-329D8DB7C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Storage analysis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Actual size would be orders of magnitude larger.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B89D4-8549-6E7A-F8A8-3E943310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FDD-5BCB-4F6C-B805-857ECD80B884}" type="datetime1">
              <a:rPr lang="en-US" smtClean="0"/>
              <a:pPr/>
              <a:t>7/20/23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97CE8-BA5B-F44F-9EFF-1180A3FA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AF079-FA3E-EA95-575B-4B675FC0B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4BF00E-74DE-D763-AECF-C67190E5DD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F61666-6472-F207-ADA4-83962B662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450" y="4409258"/>
            <a:ext cx="6007100" cy="1308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11">
                <a:extLst>
                  <a:ext uri="{FF2B5EF4-FFF2-40B4-BE49-F238E27FC236}">
                    <a16:creationId xmlns:a16="http://schemas.microsoft.com/office/drawing/2014/main" id="{95BA4655-96B0-969D-CD4D-C3C915F2F1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2218487"/>
                  </p:ext>
                </p:extLst>
              </p:nvPr>
            </p:nvGraphicFramePr>
            <p:xfrm>
              <a:off x="552604" y="1892482"/>
              <a:ext cx="1065865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9530">
                      <a:extLst>
                        <a:ext uri="{9D8B030D-6E8A-4147-A177-3AD203B41FA5}">
                          <a16:colId xmlns:a16="http://schemas.microsoft.com/office/drawing/2014/main" val="2169704358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3152497991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726155833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1737631543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954102121"/>
                        </a:ext>
                      </a:extLst>
                    </a:gridCol>
                    <a:gridCol w="2389680">
                      <a:extLst>
                        <a:ext uri="{9D8B030D-6E8A-4147-A177-3AD203B41FA5}">
                          <a16:colId xmlns:a16="http://schemas.microsoft.com/office/drawing/2014/main" val="16300384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Approach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# Safe-Sets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Vertex/Safe-Set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Dim/Vertex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Bits/Dim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Storage Required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12544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Centralized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15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19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18</m:t>
                                </m:r>
                              </m:oMath>
                            </m:oMathPara>
                          </a14:m>
                          <a:endParaRPr lang="en-US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32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52.59 TB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26394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Parallelized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15 ⋅9</m:t>
                                </m:r>
                              </m:oMath>
                            </m:oMathPara>
                          </a14:m>
                          <a:endParaRPr lang="en-US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32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3.24 KB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299265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11">
                <a:extLst>
                  <a:ext uri="{FF2B5EF4-FFF2-40B4-BE49-F238E27FC236}">
                    <a16:creationId xmlns:a16="http://schemas.microsoft.com/office/drawing/2014/main" id="{95BA4655-96B0-969D-CD4D-C3C915F2F1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2218487"/>
                  </p:ext>
                </p:extLst>
              </p:nvPr>
            </p:nvGraphicFramePr>
            <p:xfrm>
              <a:off x="552604" y="1892482"/>
              <a:ext cx="1065865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9530">
                      <a:extLst>
                        <a:ext uri="{9D8B030D-6E8A-4147-A177-3AD203B41FA5}">
                          <a16:colId xmlns:a16="http://schemas.microsoft.com/office/drawing/2014/main" val="2169704358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3152497991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726155833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1737631543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954102121"/>
                        </a:ext>
                      </a:extLst>
                    </a:gridCol>
                    <a:gridCol w="2389680">
                      <a:extLst>
                        <a:ext uri="{9D8B030D-6E8A-4147-A177-3AD203B41FA5}">
                          <a16:colId xmlns:a16="http://schemas.microsoft.com/office/drawing/2014/main" val="16300384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Approach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# Safe-Sets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Vertex/Safe-Set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Dim/Vertex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Bits/Dim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Storage Required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12544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Centralized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6642" t="-106667" r="-439416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6642" t="-106667" r="-339416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6642" t="-106667" r="-239416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76642" t="-106667" r="-139416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52.59 TB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26394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Parallelized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6642" t="-213793" r="-439416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6642" t="-213793" r="-339416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6642" t="-213793" r="-239416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76642" t="-213793" r="-139416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accent6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3.24 KB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2992656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2727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898ED-45C5-9B4F-F2AF-F01A3A7E8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Numerical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2E163-B0B4-AC62-339E-329D8DB7C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Computed using consumer PC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B89D4-8549-6E7A-F8A8-3E943310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FDD-5BCB-4F6C-B805-857ECD80B884}" type="datetime1">
              <a:rPr lang="en-US" smtClean="0"/>
              <a:pPr/>
              <a:t>7/20/23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97CE8-BA5B-F44F-9EFF-1180A3FA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AF079-FA3E-EA95-575B-4B675FC0B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4BF00E-74DE-D763-AECF-C67190E5DD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8BABC6-7749-C181-5B11-F9A55975D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439" y="2664909"/>
            <a:ext cx="4869775" cy="26478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1DC307-CF1A-8B47-765C-3856936E9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2664910"/>
            <a:ext cx="6220239" cy="264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560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2820D-60E3-FE1B-9E00-37922B77B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EA500-BBED-8F9F-AB0F-B78F78472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0642"/>
            <a:ext cx="6096000" cy="5352234"/>
          </a:xfrm>
        </p:spPr>
        <p:txBody>
          <a:bodyPr/>
          <a:lstStyle/>
          <a:p>
            <a:r>
              <a:rPr lang="en-US" b="1" dirty="0"/>
              <a:t>Objective</a:t>
            </a:r>
            <a:r>
              <a:rPr lang="en-US" dirty="0"/>
              <a:t>: Regulate power storage, generation, and usage in microgrid.</a:t>
            </a:r>
          </a:p>
          <a:p>
            <a:r>
              <a:rPr lang="en-US" b="1" dirty="0">
                <a:solidFill>
                  <a:schemeClr val="accent4"/>
                </a:solidFill>
              </a:rPr>
              <a:t>Challenge</a:t>
            </a:r>
            <a:r>
              <a:rPr lang="en-US" b="1" dirty="0"/>
              <a:t>:</a:t>
            </a:r>
            <a:r>
              <a:rPr lang="en-US" dirty="0"/>
              <a:t> Limited resources could lead to loss of power.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3383E-F7BF-B899-B720-67A5DA7BE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FDD-5BCB-4F6C-B805-857ECD80B884}" type="datetime1">
              <a:rPr lang="en-US" smtClean="0"/>
              <a:t>7/20/23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02B56-5D97-A008-D66B-1AE405310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A62CC-5600-6B4B-C557-0EE3B3901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C08A6B-9940-9242-C295-1A710C2CCC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Example: Microgrids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E58B3A-D551-8A33-79C0-A07D04597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24033"/>
            <a:ext cx="5733974" cy="460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80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898ED-45C5-9B4F-F2AF-F01A3A7E8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B89D4-8549-6E7A-F8A8-3E943310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FDD-5BCB-4F6C-B805-857ECD80B884}" type="datetime1">
              <a:rPr lang="en-US" smtClean="0"/>
              <a:pPr/>
              <a:t>7/20/23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97CE8-BA5B-F44F-9EFF-1180A3FA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AF079-FA3E-EA95-575B-4B675FC0B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3B2824-DAA8-17A8-AE9E-95485EA3764E}"/>
              </a:ext>
            </a:extLst>
          </p:cNvPr>
          <p:cNvSpPr txBox="1">
            <a:spLocks/>
          </p:cNvSpPr>
          <p:nvPr/>
        </p:nvSpPr>
        <p:spPr>
          <a:xfrm>
            <a:off x="0" y="1140642"/>
            <a:ext cx="5791200" cy="5352234"/>
          </a:xfrm>
          <a:prstGeom prst="rect">
            <a:avLst/>
          </a:prstGeom>
        </p:spPr>
        <p:txBody>
          <a:bodyPr vert="horz" lIns="274320" tIns="274320" rIns="27432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Context:</a:t>
            </a:r>
            <a:r>
              <a:rPr lang="en-US" dirty="0"/>
              <a:t> Distributed, constrained, externally switched systems with non-cooperative controllers.</a:t>
            </a:r>
          </a:p>
          <a:p>
            <a:r>
              <a:rPr lang="en-US" b="1" dirty="0"/>
              <a:t>Objective:</a:t>
            </a:r>
            <a:r>
              <a:rPr lang="en-US" dirty="0"/>
              <a:t> Compute state constraints that ensure global constraint satisfaction for all time.</a:t>
            </a:r>
          </a:p>
          <a:p>
            <a:r>
              <a:rPr lang="en-US" b="1" dirty="0"/>
              <a:t>Constraints:</a:t>
            </a:r>
            <a:r>
              <a:rPr lang="en-US" dirty="0"/>
              <a:t> Parallelize results.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78685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6DB6A1-B4CD-9667-FC7C-5B63D606E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t>21</a:t>
            </a:fld>
            <a:endParaRPr lang="en-US"/>
          </a:p>
        </p:txBody>
      </p:sp>
      <p:sp>
        <p:nvSpPr>
          <p:cNvPr id="9" name="Subtitle 1">
            <a:extLst>
              <a:ext uri="{FF2B5EF4-FFF2-40B4-BE49-F238E27FC236}">
                <a16:creationId xmlns:a16="http://schemas.microsoft.com/office/drawing/2014/main" id="{653BD278-8AF3-15E9-16A1-0CC70CB444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124602"/>
            <a:ext cx="12192000" cy="530041"/>
          </a:xfrm>
        </p:spPr>
        <p:txBody>
          <a:bodyPr lIns="0" tIns="0" rIns="0" bIns="0">
            <a:noAutofit/>
          </a:bodyPr>
          <a:lstStyle/>
          <a:p>
            <a:r>
              <a:rPr lang="en-US" sz="2000" dirty="0"/>
              <a:t>Email: </a:t>
            </a:r>
            <a:r>
              <a:rPr lang="en-US" sz="2000" dirty="0" err="1"/>
              <a:t>Richard.A.Hall@duke.edu</a:t>
            </a:r>
            <a:endParaRPr lang="en-US" sz="2000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419A2EA1-A31E-6628-3905-205DC0639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815" y="4358093"/>
            <a:ext cx="8876370" cy="562841"/>
          </a:xfrm>
        </p:spPr>
        <p:txBody>
          <a:bodyPr>
            <a:normAutofit fontScale="90000"/>
          </a:bodyPr>
          <a:lstStyle/>
          <a:p>
            <a:r>
              <a:rPr lang="en-US" dirty="0"/>
              <a:t>Questions?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1F6C266-F3E6-3A37-8E46-384494929686}"/>
              </a:ext>
            </a:extLst>
          </p:cNvPr>
          <p:cNvGrpSpPr/>
          <p:nvPr/>
        </p:nvGrpSpPr>
        <p:grpSpPr>
          <a:xfrm>
            <a:off x="3684516" y="2245497"/>
            <a:ext cx="4822967" cy="1088811"/>
            <a:chOff x="3347639" y="2318584"/>
            <a:chExt cx="4822967" cy="1088811"/>
          </a:xfrm>
        </p:grpSpPr>
        <p:pic>
          <p:nvPicPr>
            <p:cNvPr id="12" name="Picture 11" descr="Logo&#10;&#10;Description automatically generated">
              <a:extLst>
                <a:ext uri="{FF2B5EF4-FFF2-40B4-BE49-F238E27FC236}">
                  <a16:creationId xmlns:a16="http://schemas.microsoft.com/office/drawing/2014/main" id="{EB950CA7-01B4-37D1-200A-FF3B02161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7639" y="2476931"/>
              <a:ext cx="1691640" cy="772118"/>
            </a:xfrm>
            <a:prstGeom prst="rect">
              <a:avLst/>
            </a:prstGeom>
          </p:spPr>
        </p:pic>
        <p:sp>
          <p:nvSpPr>
            <p:cNvPr id="13" name="Subtitle 1">
              <a:extLst>
                <a:ext uri="{FF2B5EF4-FFF2-40B4-BE49-F238E27FC236}">
                  <a16:creationId xmlns:a16="http://schemas.microsoft.com/office/drawing/2014/main" id="{C12B8F53-F851-E003-60B4-6E8AA81A58C1}"/>
                </a:ext>
              </a:extLst>
            </p:cNvPr>
            <p:cNvSpPr txBox="1">
              <a:spLocks/>
            </p:cNvSpPr>
            <p:nvPr/>
          </p:nvSpPr>
          <p:spPr>
            <a:xfrm>
              <a:off x="5254974" y="2318584"/>
              <a:ext cx="2915632" cy="1088811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 cap="none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spcBef>
                  <a:spcPts val="0"/>
                </a:spcBef>
              </a:pPr>
              <a:r>
                <a:rPr lang="en-US" sz="2000" dirty="0"/>
                <a:t>Partially funded by ONR-YIP</a:t>
              </a:r>
            </a:p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en-US" sz="2000" dirty="0"/>
                <a:t>Code: N00014-23-1-2043</a:t>
              </a:r>
            </a:p>
          </p:txBody>
        </p:sp>
      </p:grpSp>
      <p:sp>
        <p:nvSpPr>
          <p:cNvPr id="14" name="Title 7">
            <a:extLst>
              <a:ext uri="{FF2B5EF4-FFF2-40B4-BE49-F238E27FC236}">
                <a16:creationId xmlns:a16="http://schemas.microsoft.com/office/drawing/2014/main" id="{19661006-6C26-106F-3D35-18506797CC46}"/>
              </a:ext>
            </a:extLst>
          </p:cNvPr>
          <p:cNvSpPr txBox="1">
            <a:spLocks/>
          </p:cNvSpPr>
          <p:nvPr/>
        </p:nvSpPr>
        <p:spPr>
          <a:xfrm>
            <a:off x="1657815" y="1682656"/>
            <a:ext cx="8876370" cy="562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1637165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FA16818-2389-6C89-68C1-6BCAB2235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082" y="1480792"/>
            <a:ext cx="6312196" cy="49257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82820D-60E3-FE1B-9E00-37922B77B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420" y="8152"/>
            <a:ext cx="8876370" cy="67786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EA500-BBED-8F9F-AB0F-B78F78472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0642"/>
            <a:ext cx="5964865" cy="5352234"/>
          </a:xfrm>
        </p:spPr>
        <p:txBody>
          <a:bodyPr/>
          <a:lstStyle/>
          <a:p>
            <a:r>
              <a:rPr lang="en-US" b="1" dirty="0"/>
              <a:t>Objective</a:t>
            </a:r>
            <a:r>
              <a:rPr lang="en-US" dirty="0"/>
              <a:t>: Regulate power storage, generation, and usage in microgrid.</a:t>
            </a:r>
          </a:p>
          <a:p>
            <a:r>
              <a:rPr lang="en-US" b="1" dirty="0">
                <a:solidFill>
                  <a:schemeClr val="accent4"/>
                </a:solidFill>
              </a:rPr>
              <a:t>Challenge:</a:t>
            </a:r>
            <a:r>
              <a:rPr lang="en-US" dirty="0"/>
              <a:t> Limited resources could lead to loss of power.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Solution: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Connect multiple microgrids together.</a:t>
            </a:r>
          </a:p>
          <a:p>
            <a:r>
              <a:rPr lang="en-US" b="1" dirty="0">
                <a:solidFill>
                  <a:schemeClr val="accent4"/>
                </a:solidFill>
              </a:rPr>
              <a:t>Challenge: </a:t>
            </a:r>
            <a:r>
              <a:rPr lang="en-US" dirty="0"/>
              <a:t>Curse of dimensionality.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3383E-F7BF-B899-B720-67A5DA7BE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FDD-5BCB-4F6C-B805-857ECD80B884}" type="datetime1">
              <a:rPr lang="en-US" smtClean="0"/>
              <a:t>7/20/23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02B56-5D97-A008-D66B-1AE405310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A62CC-5600-6B4B-C557-0EE3B3901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C08A6B-9940-9242-C295-1A710C2CCC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Example: Microgrids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96DA28-B036-E433-45E2-EA50B4979C75}"/>
              </a:ext>
            </a:extLst>
          </p:cNvPr>
          <p:cNvSpPr txBox="1"/>
          <p:nvPr/>
        </p:nvSpPr>
        <p:spPr>
          <a:xfrm>
            <a:off x="8236923" y="2909709"/>
            <a:ext cx="117051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800" b="1" dirty="0">
                <a:latin typeface="Andale Mono" panose="020B0509000000000004" pitchFamily="49" charset="0"/>
                <a:cs typeface="AL BAYAN PLAIN" pitchFamily="2" charset="-78"/>
              </a:rPr>
              <a:t>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8AA91D-51D9-8398-E7E4-FB29BF387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188" y="4555959"/>
            <a:ext cx="1900534" cy="176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4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476DB-A417-06C0-C922-02B33F556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315C7-161F-8943-B182-669EC0068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single microgrid is an example of an </a:t>
            </a:r>
            <a:r>
              <a:rPr lang="en-US" i="1" dirty="0"/>
              <a:t>Externally Switched System</a:t>
            </a:r>
            <a:r>
              <a:rPr lang="en-US" dirty="0"/>
              <a:t>.</a:t>
            </a:r>
          </a:p>
          <a:p>
            <a:r>
              <a:rPr lang="en-US" dirty="0"/>
              <a:t>Special class of hybrid systems: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State-based: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Time-based: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6229C-E6D5-5FED-D55F-8611AA48B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FDD-5BCB-4F6C-B805-857ECD80B884}" type="datetime1">
              <a:rPr lang="en-US" smtClean="0"/>
              <a:t>7/20/23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4F11CF-4CB9-5FA7-C7A7-23A8D4182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5938A-8DBE-D9F1-0879-4451B9BAA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t>4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700F0C0-CD0C-8465-AA6A-02EB0190ED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Externally Switched Systems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4A3B821-6C39-4852-D500-5C100FC370B2}"/>
              </a:ext>
            </a:extLst>
          </p:cNvPr>
          <p:cNvGrpSpPr/>
          <p:nvPr/>
        </p:nvGrpSpPr>
        <p:grpSpPr>
          <a:xfrm>
            <a:off x="435634" y="3772433"/>
            <a:ext cx="11320732" cy="2093402"/>
            <a:chOff x="153679" y="3534213"/>
            <a:chExt cx="11320732" cy="209340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A8AFAD4-8D4A-C03A-06B3-DB1B69A1EC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596"/>
            <a:stretch/>
          </p:blipFill>
          <p:spPr>
            <a:xfrm>
              <a:off x="4496477" y="3549129"/>
              <a:ext cx="2635135" cy="159017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F23589-DBDE-6D29-B6EB-9E81DBF349FB}"/>
                </a:ext>
              </a:extLst>
            </p:cNvPr>
            <p:cNvSpPr txBox="1"/>
            <p:nvPr/>
          </p:nvSpPr>
          <p:spPr>
            <a:xfrm>
              <a:off x="153679" y="5165950"/>
              <a:ext cx="3557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Switch in dynamics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F207AA-27BF-F017-3C89-2740332BE5FC}"/>
                </a:ext>
              </a:extLst>
            </p:cNvPr>
            <p:cNvSpPr txBox="1"/>
            <p:nvPr/>
          </p:nvSpPr>
          <p:spPr>
            <a:xfrm>
              <a:off x="4035251" y="5152213"/>
              <a:ext cx="3557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Switch in constraints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55D9B7-FB86-1B17-5D06-F4D1D2B979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786"/>
            <a:stretch/>
          </p:blipFill>
          <p:spPr>
            <a:xfrm>
              <a:off x="614906" y="3574665"/>
              <a:ext cx="2635135" cy="159017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006F16E-FAC0-81EA-F171-8C4AC49A7E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2821" b="5553"/>
            <a:stretch/>
          </p:blipFill>
          <p:spPr>
            <a:xfrm>
              <a:off x="8378051" y="3534213"/>
              <a:ext cx="2635135" cy="1540412"/>
            </a:xfrm>
            <a:prstGeom prst="rect">
              <a:avLst/>
            </a:prstGeom>
            <a:ln w="15875">
              <a:solidFill>
                <a:schemeClr val="accent1"/>
              </a:solidFill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F919D6-BF2C-0CBD-576C-18C0ED241D71}"/>
                </a:ext>
              </a:extLst>
            </p:cNvPr>
            <p:cNvSpPr txBox="1"/>
            <p:nvPr/>
          </p:nvSpPr>
          <p:spPr>
            <a:xfrm>
              <a:off x="7916824" y="5111361"/>
              <a:ext cx="3557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Switch in objectives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EF102BE-3324-8135-E164-21608EB6A7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967" y="2575126"/>
            <a:ext cx="9070867" cy="2834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A281B6-6F09-3F47-B3DB-049F9968B9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967" y="3184229"/>
            <a:ext cx="7772400" cy="28551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706D519-3BB5-1A5E-A535-AC8F37133DA8}"/>
              </a:ext>
            </a:extLst>
          </p:cNvPr>
          <p:cNvSpPr/>
          <p:nvPr/>
        </p:nvSpPr>
        <p:spPr>
          <a:xfrm>
            <a:off x="318978" y="2494105"/>
            <a:ext cx="11109856" cy="391128"/>
          </a:xfrm>
          <a:prstGeom prst="rect">
            <a:avLst/>
          </a:prstGeom>
          <a:solidFill>
            <a:srgbClr val="FFFFF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898ED-45C5-9B4F-F2AF-F01A3A7E8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2E163-B0B4-AC62-339E-329D8DB7C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Objective</a:t>
            </a:r>
            <a:r>
              <a:rPr lang="en-US" dirty="0"/>
              <a:t>: Find states that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/>
              <a:t>Respect state constraints for current mode, and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/>
              <a:t>Can respect state constraints for any possible new mode.</a:t>
            </a:r>
          </a:p>
          <a:p>
            <a:r>
              <a:rPr lang="en-US" dirty="0"/>
              <a:t>Consider constraints on the switching signals.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B89D4-8549-6E7A-F8A8-3E943310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FDD-5BCB-4F6C-B805-857ECD80B884}" type="datetime1">
              <a:rPr lang="en-US" smtClean="0"/>
              <a:pPr/>
              <a:t>7/20/23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97CE8-BA5B-F44F-9EFF-1180A3FA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AF079-FA3E-EA95-575B-4B675FC0B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4BF00E-74DE-D763-AECF-C67190E5DD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Externally Switched Systems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370385-6EE3-19CB-99E5-2921AD3F8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125" y="3429000"/>
            <a:ext cx="1568349" cy="15578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7D3E2-7718-AB70-EDEF-DD8272106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023" y="3496955"/>
            <a:ext cx="1919852" cy="15578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97C047-0B0C-CF43-B564-27B63EADC302}"/>
              </a:ext>
            </a:extLst>
          </p:cNvPr>
          <p:cNvSpPr txBox="1"/>
          <p:nvPr/>
        </p:nvSpPr>
        <p:spPr>
          <a:xfrm>
            <a:off x="1770505" y="5066604"/>
            <a:ext cx="35575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When can the</a:t>
            </a:r>
          </a:p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system switch?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AB4A7D-7B0B-D9C2-C36A-A0C116D618DD}"/>
              </a:ext>
            </a:extLst>
          </p:cNvPr>
          <p:cNvSpPr txBox="1"/>
          <p:nvPr/>
        </p:nvSpPr>
        <p:spPr>
          <a:xfrm>
            <a:off x="6688155" y="5054778"/>
            <a:ext cx="35575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Which modes can be switched between?</a:t>
            </a:r>
          </a:p>
        </p:txBody>
      </p:sp>
    </p:spTree>
    <p:extLst>
      <p:ext uri="{BB962C8B-B14F-4D97-AF65-F5344CB8AC3E}">
        <p14:creationId xmlns:p14="http://schemas.microsoft.com/office/powerpoint/2010/main" val="1284033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898ED-45C5-9B4F-F2AF-F01A3A7E8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2E163-B0B4-AC62-339E-329D8DB7C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Objective</a:t>
            </a:r>
            <a:r>
              <a:rPr lang="en-US" dirty="0"/>
              <a:t>: Find states that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/>
              <a:t>Respect state constraints for current mode, and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/>
              <a:t>Can respect state constraints for any possible new mode.</a:t>
            </a:r>
          </a:p>
          <a:p>
            <a:r>
              <a:rPr lang="en-US" b="1" dirty="0"/>
              <a:t>Example</a:t>
            </a:r>
            <a:r>
              <a:rPr lang="en-US" dirty="0"/>
              <a:t>: How fast can the car travel without violating switching speed limits?</a:t>
            </a:r>
          </a:p>
          <a:p>
            <a:pPr lvl="1"/>
            <a:r>
              <a:rPr lang="en-US" dirty="0"/>
              <a:t>Naive state constraints: 0 &lt;= v &lt;= 25 m/s</a:t>
            </a:r>
          </a:p>
          <a:p>
            <a:pPr lvl="1"/>
            <a:r>
              <a:rPr lang="en-US" dirty="0"/>
              <a:t>Safe-set state constraints: 0 &lt;= v &lt;= 22.5 m/s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B89D4-8549-6E7A-F8A8-3E943310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FDD-5BCB-4F6C-B805-857ECD80B884}" type="datetime1">
              <a:rPr lang="en-US" smtClean="0"/>
              <a:pPr/>
              <a:t>7/20/23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97CE8-BA5B-F44F-9EFF-1180A3FA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AF079-FA3E-EA95-575B-4B675FC0B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4BF00E-74DE-D763-AECF-C67190E5DD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Externally Switched Systems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681657-BA44-A498-E42C-1319D4801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80" y="3940737"/>
            <a:ext cx="9859040" cy="228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534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2820D-60E3-FE1B-9E00-37922B77B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420" y="8152"/>
            <a:ext cx="8876370" cy="67786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3383E-F7BF-B899-B720-67A5DA7BE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FDD-5BCB-4F6C-B805-857ECD80B884}" type="datetime1">
              <a:rPr lang="en-US" smtClean="0"/>
              <a:t>7/20/23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02B56-5D97-A008-D66B-1AE405310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A62CC-5600-6B4B-C557-0EE3B3901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t>7</a:t>
            </a:fld>
            <a:endParaRPr lang="en-US" dirty="0"/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636237AC-7597-2907-ED43-178C8033B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376" y="3665053"/>
            <a:ext cx="5880100" cy="419100"/>
          </a:xfr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0CDA92C-9B34-5836-9E9B-56AE450ED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100" y="3651605"/>
            <a:ext cx="7251700" cy="6985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CF633B5-FFD0-4B6D-A9D8-B31011668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100" y="3651605"/>
            <a:ext cx="7289800" cy="1295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65B272D-BD1E-F145-E684-A7677B8DB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090" y="5029377"/>
            <a:ext cx="3759200" cy="4572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5F17F93-3873-733D-5B6F-A5FA053778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090" y="5032552"/>
            <a:ext cx="5981700" cy="457200"/>
          </a:xfrm>
          <a:prstGeom prst="rect">
            <a:avLst/>
          </a:prstGeom>
        </p:spPr>
      </p:pic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612A388C-8B20-9FA8-4FF8-3B7CC22B82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419" y="597909"/>
            <a:ext cx="12013581" cy="459604"/>
          </a:xfrm>
        </p:spPr>
        <p:txBody>
          <a:bodyPr/>
          <a:lstStyle/>
          <a:p>
            <a:r>
              <a:rPr lang="en-US" dirty="0"/>
              <a:t>Externally Switched Systems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5DAB809-2F49-16C9-F82A-B7D5A83160E6}"/>
              </a:ext>
            </a:extLst>
          </p:cNvPr>
          <p:cNvSpPr txBox="1">
            <a:spLocks/>
          </p:cNvSpPr>
          <p:nvPr/>
        </p:nvSpPr>
        <p:spPr>
          <a:xfrm>
            <a:off x="0" y="1140642"/>
            <a:ext cx="12192000" cy="5352234"/>
          </a:xfrm>
          <a:prstGeom prst="rect">
            <a:avLst/>
          </a:prstGeom>
        </p:spPr>
        <p:txBody>
          <a:bodyPr vert="horz" lIns="274320" tIns="274320" rIns="27432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Objective</a:t>
            </a:r>
            <a:r>
              <a:rPr lang="en-US" dirty="0"/>
              <a:t>: Find states that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/>
              <a:t>Respect state constraints for current mode, and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/>
              <a:t>Can respect state constraints for any possible new mode.</a:t>
            </a:r>
          </a:p>
        </p:txBody>
      </p:sp>
    </p:spTree>
    <p:extLst>
      <p:ext uri="{BB962C8B-B14F-4D97-AF65-F5344CB8AC3E}">
        <p14:creationId xmlns:p14="http://schemas.microsoft.com/office/powerpoint/2010/main" val="129547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898ED-45C5-9B4F-F2AF-F01A3A7E8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2E163-B0B4-AC62-339E-329D8DB7C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0642"/>
            <a:ext cx="12192000" cy="5352234"/>
          </a:xfrm>
        </p:spPr>
        <p:txBody>
          <a:bodyPr/>
          <a:lstStyle/>
          <a:p>
            <a:r>
              <a:rPr lang="en-US" b="1" dirty="0"/>
              <a:t>Objective</a:t>
            </a:r>
            <a:r>
              <a:rPr lang="en-US" dirty="0"/>
              <a:t>: Find states that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/>
              <a:t>Respect state constraints for current mode, and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/>
              <a:t>Can respect state constraints for any possible new mode.</a:t>
            </a:r>
          </a:p>
          <a:p>
            <a:r>
              <a:rPr lang="en-US" dirty="0"/>
              <a:t>Consider constraints on the switching signals </a:t>
            </a:r>
            <a:r>
              <a:rPr lang="en-US" b="1" i="1" dirty="0">
                <a:solidFill>
                  <a:srgbClr val="012169"/>
                </a:solidFill>
              </a:rPr>
              <a:t>described as directed graphs</a:t>
            </a:r>
            <a:r>
              <a:rPr lang="en-US" i="1" dirty="0">
                <a:solidFill>
                  <a:srgbClr val="012169"/>
                </a:solidFill>
              </a:rPr>
              <a:t>.</a:t>
            </a:r>
          </a:p>
          <a:p>
            <a:endParaRPr lang="en-US" i="1" dirty="0">
              <a:solidFill>
                <a:srgbClr val="012169"/>
              </a:solidFill>
            </a:endParaRPr>
          </a:p>
          <a:p>
            <a:pPr marL="0" indent="0">
              <a:buNone/>
            </a:pPr>
            <a:endParaRPr lang="en-US" i="1" dirty="0">
              <a:solidFill>
                <a:srgbClr val="012169"/>
              </a:solidFill>
            </a:endParaRPr>
          </a:p>
          <a:p>
            <a:pPr marL="0" indent="0">
              <a:buNone/>
            </a:pPr>
            <a:endParaRPr lang="en-US" i="1" dirty="0">
              <a:solidFill>
                <a:srgbClr val="012169"/>
              </a:solidFill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Example: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 sequence from node a:</a:t>
            </a:r>
          </a:p>
          <a:p>
            <a:pPr marL="228600" lvl="1" indent="0"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    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1-1-1-3-3-2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 since path on graph exists!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B89D4-8549-6E7A-F8A8-3E943310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FDD-5BCB-4F6C-B805-857ECD80B884}" type="datetime1">
              <a:rPr lang="en-US" smtClean="0"/>
              <a:pPr/>
              <a:t>7/20/23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97CE8-BA5B-F44F-9EFF-1180A3FA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AF079-FA3E-EA95-575B-4B675FC0B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4BF00E-74DE-D763-AECF-C67190E5DD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Externally Switched Systems - Feasibility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C3B8AF-A199-24DC-08BF-254DCF2EC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260" y="3170461"/>
            <a:ext cx="5133379" cy="295411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900773F-E535-831A-D95E-C3B55BBCF8B0}"/>
              </a:ext>
            </a:extLst>
          </p:cNvPr>
          <p:cNvCxnSpPr>
            <a:cxnSpLocks/>
          </p:cNvCxnSpPr>
          <p:nvPr/>
        </p:nvCxnSpPr>
        <p:spPr>
          <a:xfrm flipV="1">
            <a:off x="7110715" y="4563799"/>
            <a:ext cx="0" cy="770884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0A258FDA-B469-42F9-A762-F1490593B5E9}"/>
              </a:ext>
            </a:extLst>
          </p:cNvPr>
          <p:cNvSpPr/>
          <p:nvPr/>
        </p:nvSpPr>
        <p:spPr>
          <a:xfrm>
            <a:off x="6571118" y="4103738"/>
            <a:ext cx="362038" cy="478493"/>
          </a:xfrm>
          <a:custGeom>
            <a:avLst/>
            <a:gdLst>
              <a:gd name="connsiteX0" fmla="*/ 0 w 397743"/>
              <a:gd name="connsiteY0" fmla="*/ 205023 h 410045"/>
              <a:gd name="connsiteX1" fmla="*/ 198872 w 397743"/>
              <a:gd name="connsiteY1" fmla="*/ 0 h 410045"/>
              <a:gd name="connsiteX2" fmla="*/ 397744 w 397743"/>
              <a:gd name="connsiteY2" fmla="*/ 205023 h 410045"/>
              <a:gd name="connsiteX3" fmla="*/ 198872 w 397743"/>
              <a:gd name="connsiteY3" fmla="*/ 410046 h 410045"/>
              <a:gd name="connsiteX4" fmla="*/ 0 w 397743"/>
              <a:gd name="connsiteY4" fmla="*/ 205023 h 410045"/>
              <a:gd name="connsiteX0" fmla="*/ 0 w 451050"/>
              <a:gd name="connsiteY0" fmla="*/ 205917 h 413106"/>
              <a:gd name="connsiteX1" fmla="*/ 198872 w 451050"/>
              <a:gd name="connsiteY1" fmla="*/ 894 h 413106"/>
              <a:gd name="connsiteX2" fmla="*/ 451050 w 451050"/>
              <a:gd name="connsiteY2" fmla="*/ 275624 h 413106"/>
              <a:gd name="connsiteX3" fmla="*/ 198872 w 451050"/>
              <a:gd name="connsiteY3" fmla="*/ 410940 h 413106"/>
              <a:gd name="connsiteX4" fmla="*/ 0 w 451050"/>
              <a:gd name="connsiteY4" fmla="*/ 205917 h 413106"/>
              <a:gd name="connsiteX0" fmla="*/ 5766 w 474721"/>
              <a:gd name="connsiteY0" fmla="*/ 29153 h 236342"/>
              <a:gd name="connsiteX1" fmla="*/ 434263 w 474721"/>
              <a:gd name="connsiteY1" fmla="*/ 8650 h 236342"/>
              <a:gd name="connsiteX2" fmla="*/ 456816 w 474721"/>
              <a:gd name="connsiteY2" fmla="*/ 98860 h 236342"/>
              <a:gd name="connsiteX3" fmla="*/ 204638 w 474721"/>
              <a:gd name="connsiteY3" fmla="*/ 234176 h 236342"/>
              <a:gd name="connsiteX4" fmla="*/ 5766 w 474721"/>
              <a:gd name="connsiteY4" fmla="*/ 29153 h 236342"/>
              <a:gd name="connsiteX0" fmla="*/ 5766 w 456816"/>
              <a:gd name="connsiteY0" fmla="*/ 63422 h 270611"/>
              <a:gd name="connsiteX1" fmla="*/ 434263 w 456816"/>
              <a:gd name="connsiteY1" fmla="*/ 42919 h 270611"/>
              <a:gd name="connsiteX2" fmla="*/ 456816 w 456816"/>
              <a:gd name="connsiteY2" fmla="*/ 133129 h 270611"/>
              <a:gd name="connsiteX3" fmla="*/ 204638 w 456816"/>
              <a:gd name="connsiteY3" fmla="*/ 268445 h 270611"/>
              <a:gd name="connsiteX4" fmla="*/ 5766 w 456816"/>
              <a:gd name="connsiteY4" fmla="*/ 63422 h 270611"/>
              <a:gd name="connsiteX0" fmla="*/ 272713 w 283262"/>
              <a:gd name="connsiteY0" fmla="*/ 6669 h 374376"/>
              <a:gd name="connsiteX1" fmla="*/ 229659 w 283262"/>
              <a:gd name="connsiteY1" fmla="*/ 137882 h 374376"/>
              <a:gd name="connsiteX2" fmla="*/ 252212 w 283262"/>
              <a:gd name="connsiteY2" fmla="*/ 228092 h 374376"/>
              <a:gd name="connsiteX3" fmla="*/ 34 w 283262"/>
              <a:gd name="connsiteY3" fmla="*/ 363408 h 374376"/>
              <a:gd name="connsiteX4" fmla="*/ 272713 w 283262"/>
              <a:gd name="connsiteY4" fmla="*/ 6669 h 374376"/>
              <a:gd name="connsiteX0" fmla="*/ 272713 w 298187"/>
              <a:gd name="connsiteY0" fmla="*/ 21762 h 389469"/>
              <a:gd name="connsiteX1" fmla="*/ 229659 w 298187"/>
              <a:gd name="connsiteY1" fmla="*/ 152975 h 389469"/>
              <a:gd name="connsiteX2" fmla="*/ 252212 w 298187"/>
              <a:gd name="connsiteY2" fmla="*/ 243185 h 389469"/>
              <a:gd name="connsiteX3" fmla="*/ 34 w 298187"/>
              <a:gd name="connsiteY3" fmla="*/ 378501 h 389469"/>
              <a:gd name="connsiteX4" fmla="*/ 272713 w 298187"/>
              <a:gd name="connsiteY4" fmla="*/ 21762 h 389469"/>
              <a:gd name="connsiteX0" fmla="*/ 420316 w 440674"/>
              <a:gd name="connsiteY0" fmla="*/ 16 h 259091"/>
              <a:gd name="connsiteX1" fmla="*/ 377262 w 440674"/>
              <a:gd name="connsiteY1" fmla="*/ 131229 h 259091"/>
              <a:gd name="connsiteX2" fmla="*/ 399815 w 440674"/>
              <a:gd name="connsiteY2" fmla="*/ 221439 h 259091"/>
              <a:gd name="connsiteX3" fmla="*/ 21 w 440674"/>
              <a:gd name="connsiteY3" fmla="*/ 123029 h 259091"/>
              <a:gd name="connsiteX4" fmla="*/ 420316 w 440674"/>
              <a:gd name="connsiteY4" fmla="*/ 16 h 259091"/>
              <a:gd name="connsiteX0" fmla="*/ 420453 w 440811"/>
              <a:gd name="connsiteY0" fmla="*/ 103322 h 478493"/>
              <a:gd name="connsiteX1" fmla="*/ 377399 w 440811"/>
              <a:gd name="connsiteY1" fmla="*/ 234535 h 478493"/>
              <a:gd name="connsiteX2" fmla="*/ 399952 w 440811"/>
              <a:gd name="connsiteY2" fmla="*/ 324745 h 478493"/>
              <a:gd name="connsiteX3" fmla="*/ 158 w 440811"/>
              <a:gd name="connsiteY3" fmla="*/ 226335 h 478493"/>
              <a:gd name="connsiteX4" fmla="*/ 420453 w 440811"/>
              <a:gd name="connsiteY4" fmla="*/ 103322 h 478493"/>
              <a:gd name="connsiteX0" fmla="*/ 346678 w 362038"/>
              <a:gd name="connsiteY0" fmla="*/ 103322 h 478493"/>
              <a:gd name="connsiteX1" fmla="*/ 303624 w 362038"/>
              <a:gd name="connsiteY1" fmla="*/ 234535 h 478493"/>
              <a:gd name="connsiteX2" fmla="*/ 326177 w 362038"/>
              <a:gd name="connsiteY2" fmla="*/ 324745 h 478493"/>
              <a:gd name="connsiteX3" fmla="*/ 191 w 362038"/>
              <a:gd name="connsiteY3" fmla="*/ 226335 h 478493"/>
              <a:gd name="connsiteX4" fmla="*/ 346678 w 362038"/>
              <a:gd name="connsiteY4" fmla="*/ 103322 h 47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038" h="478493">
                <a:moveTo>
                  <a:pt x="346678" y="103322"/>
                </a:moveTo>
                <a:cubicBezTo>
                  <a:pt x="397250" y="104689"/>
                  <a:pt x="307041" y="197631"/>
                  <a:pt x="303624" y="234535"/>
                </a:cubicBezTo>
                <a:cubicBezTo>
                  <a:pt x="300207" y="271439"/>
                  <a:pt x="326177" y="211514"/>
                  <a:pt x="326177" y="324745"/>
                </a:cubicBezTo>
                <a:cubicBezTo>
                  <a:pt x="326177" y="437976"/>
                  <a:pt x="9075" y="648681"/>
                  <a:pt x="191" y="226335"/>
                </a:cubicBezTo>
                <a:cubicBezTo>
                  <a:pt x="-8693" y="-196011"/>
                  <a:pt x="296106" y="101955"/>
                  <a:pt x="346678" y="1033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D1E51D28-62B9-F1C3-CDC3-58D915E9005C}"/>
              </a:ext>
            </a:extLst>
          </p:cNvPr>
          <p:cNvSpPr/>
          <p:nvPr/>
        </p:nvSpPr>
        <p:spPr>
          <a:xfrm rot="18001433">
            <a:off x="6377447" y="4015389"/>
            <a:ext cx="591047" cy="576845"/>
          </a:xfrm>
          <a:prstGeom prst="arc">
            <a:avLst>
              <a:gd name="adj1" fmla="val 5550814"/>
              <a:gd name="adj2" fmla="val 2448288"/>
            </a:avLst>
          </a:prstGeom>
          <a:ln w="317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45E2F895-8AF7-2A5A-946D-FC17209BA241}"/>
              </a:ext>
            </a:extLst>
          </p:cNvPr>
          <p:cNvSpPr/>
          <p:nvPr/>
        </p:nvSpPr>
        <p:spPr>
          <a:xfrm rot="18001433">
            <a:off x="6574815" y="4164877"/>
            <a:ext cx="354643" cy="369823"/>
          </a:xfrm>
          <a:prstGeom prst="arc">
            <a:avLst>
              <a:gd name="adj1" fmla="val 5550814"/>
              <a:gd name="adj2" fmla="val 2448288"/>
            </a:avLst>
          </a:prstGeom>
          <a:ln w="317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146874E3-4348-CCF3-A90D-B511AB0DA896}"/>
              </a:ext>
            </a:extLst>
          </p:cNvPr>
          <p:cNvSpPr/>
          <p:nvPr/>
        </p:nvSpPr>
        <p:spPr>
          <a:xfrm>
            <a:off x="7197603" y="3399272"/>
            <a:ext cx="2570982" cy="733980"/>
          </a:xfrm>
          <a:custGeom>
            <a:avLst/>
            <a:gdLst>
              <a:gd name="connsiteX0" fmla="*/ 0 w 2558680"/>
              <a:gd name="connsiteY0" fmla="*/ 725779 h 725779"/>
              <a:gd name="connsiteX1" fmla="*/ 2558680 w 2558680"/>
              <a:gd name="connsiteY1" fmla="*/ 0 h 725779"/>
              <a:gd name="connsiteX0" fmla="*/ 0 w 2599684"/>
              <a:gd name="connsiteY0" fmla="*/ 463350 h 463350"/>
              <a:gd name="connsiteX1" fmla="*/ 2599684 w 2599684"/>
              <a:gd name="connsiteY1" fmla="*/ 0 h 463350"/>
              <a:gd name="connsiteX0" fmla="*/ 0 w 2599684"/>
              <a:gd name="connsiteY0" fmla="*/ 463350 h 463350"/>
              <a:gd name="connsiteX1" fmla="*/ 2599684 w 2599684"/>
              <a:gd name="connsiteY1" fmla="*/ 0 h 463350"/>
              <a:gd name="connsiteX0" fmla="*/ 0 w 2546379"/>
              <a:gd name="connsiteY0" fmla="*/ 717578 h 717578"/>
              <a:gd name="connsiteX1" fmla="*/ 2546379 w 2546379"/>
              <a:gd name="connsiteY1" fmla="*/ 0 h 717578"/>
              <a:gd name="connsiteX0" fmla="*/ 0 w 2456169"/>
              <a:gd name="connsiteY0" fmla="*/ 787286 h 787286"/>
              <a:gd name="connsiteX1" fmla="*/ 2456169 w 2456169"/>
              <a:gd name="connsiteY1" fmla="*/ 0 h 787286"/>
              <a:gd name="connsiteX0" fmla="*/ 0 w 2456169"/>
              <a:gd name="connsiteY0" fmla="*/ 792983 h 792983"/>
              <a:gd name="connsiteX1" fmla="*/ 2456169 w 2456169"/>
              <a:gd name="connsiteY1" fmla="*/ 5697 h 792983"/>
              <a:gd name="connsiteX0" fmla="*/ 0 w 2554579"/>
              <a:gd name="connsiteY0" fmla="*/ 729247 h 729247"/>
              <a:gd name="connsiteX1" fmla="*/ 2554579 w 2554579"/>
              <a:gd name="connsiteY1" fmla="*/ 7569 h 729247"/>
              <a:gd name="connsiteX0" fmla="*/ 0 w 2554579"/>
              <a:gd name="connsiteY0" fmla="*/ 722895 h 722895"/>
              <a:gd name="connsiteX1" fmla="*/ 2554579 w 2554579"/>
              <a:gd name="connsiteY1" fmla="*/ 1217 h 722895"/>
              <a:gd name="connsiteX0" fmla="*/ 0 w 2554579"/>
              <a:gd name="connsiteY0" fmla="*/ 722554 h 722554"/>
              <a:gd name="connsiteX1" fmla="*/ 2554579 w 2554579"/>
              <a:gd name="connsiteY1" fmla="*/ 876 h 722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54579" h="722554">
                <a:moveTo>
                  <a:pt x="0" y="722554"/>
                </a:moveTo>
                <a:cubicBezTo>
                  <a:pt x="848109" y="129355"/>
                  <a:pt x="1806930" y="-12792"/>
                  <a:pt x="2554579" y="876"/>
                </a:cubicBezTo>
              </a:path>
            </a:pathLst>
          </a:custGeom>
          <a:noFill/>
          <a:ln w="3175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CDBAA6C-176E-5415-6679-05F5833DCC6E}"/>
              </a:ext>
            </a:extLst>
          </p:cNvPr>
          <p:cNvCxnSpPr>
            <a:cxnSpLocks/>
          </p:cNvCxnSpPr>
          <p:nvPr/>
        </p:nvCxnSpPr>
        <p:spPr>
          <a:xfrm>
            <a:off x="9947402" y="3719790"/>
            <a:ext cx="0" cy="45446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C4929A2-320B-712B-FBE1-1BE64E7D2169}"/>
              </a:ext>
            </a:extLst>
          </p:cNvPr>
          <p:cNvCxnSpPr>
            <a:cxnSpLocks/>
          </p:cNvCxnSpPr>
          <p:nvPr/>
        </p:nvCxnSpPr>
        <p:spPr>
          <a:xfrm flipH="1">
            <a:off x="8689248" y="4367663"/>
            <a:ext cx="1030132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71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4" grpId="0" animBg="1"/>
      <p:bldP spid="35" grpId="0" animBg="1"/>
      <p:bldP spid="4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898ED-45C5-9B4F-F2AF-F01A3A7E8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2E163-B0B4-AC62-339E-329D8DB7C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0642"/>
            <a:ext cx="6300788" cy="5352234"/>
          </a:xfrm>
          <a:ln>
            <a:noFill/>
          </a:ln>
        </p:spPr>
        <p:txBody>
          <a:bodyPr/>
          <a:lstStyle/>
          <a:p>
            <a:r>
              <a:rPr lang="en-US" dirty="0"/>
              <a:t>Assign state constraints to each node.</a:t>
            </a:r>
          </a:p>
          <a:p>
            <a:r>
              <a:rPr lang="en-US" dirty="0"/>
              <a:t>Let inputs exist for every               that will move the state into one of the successor sets depending on how the switching signal evolves.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B89D4-8549-6E7A-F8A8-3E943310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FDD-5BCB-4F6C-B805-857ECD80B884}" type="datetime1">
              <a:rPr lang="en-US" smtClean="0"/>
              <a:pPr/>
              <a:t>7/20/23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97CE8-BA5B-F44F-9EFF-1180A3FA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AF079-FA3E-EA95-575B-4B675FC0B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4BF00E-74DE-D763-AECF-C67190E5DD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Externally Switched Systems - Feasibility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5B9164-3E97-A097-5B4C-F687C08A7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788" y="2305050"/>
            <a:ext cx="5334000" cy="2971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D6D757-4CD5-C0D9-B671-CCDDC249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449" y="3500845"/>
            <a:ext cx="4114800" cy="1358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9B90EA-F80D-FF93-47CC-EE5D66312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570" y="1911350"/>
            <a:ext cx="1092200" cy="393700"/>
          </a:xfrm>
          <a:prstGeom prst="rect">
            <a:avLst/>
          </a:prstGeom>
        </p:spPr>
      </p:pic>
      <p:pic>
        <p:nvPicPr>
          <p:cNvPr id="15" name="Picture 14" descr="Text, letter&#10;&#10;Description automatically generated">
            <a:extLst>
              <a:ext uri="{FF2B5EF4-FFF2-40B4-BE49-F238E27FC236}">
                <a16:creationId xmlns:a16="http://schemas.microsoft.com/office/drawing/2014/main" id="{8162D9E6-B6E2-009E-1306-319FE92DED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4304507"/>
            <a:ext cx="5225480" cy="14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4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ridgeman Lab">
  <a:themeElements>
    <a:clrScheme name="Duke Colo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1A57"/>
      </a:accent1>
      <a:accent2>
        <a:srgbClr val="F09905"/>
      </a:accent2>
      <a:accent3>
        <a:srgbClr val="E7E6E6"/>
      </a:accent3>
      <a:accent4>
        <a:srgbClr val="CC3300"/>
      </a:accent4>
      <a:accent5>
        <a:srgbClr val="235F9C"/>
      </a:accent5>
      <a:accent6>
        <a:srgbClr val="728302"/>
      </a:accent6>
      <a:hlink>
        <a:srgbClr val="235F9C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3230</TotalTime>
  <Words>721</Words>
  <Application>Microsoft Macintosh PowerPoint</Application>
  <PresentationFormat>Widescreen</PresentationFormat>
  <Paragraphs>174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Andale Mono</vt:lpstr>
      <vt:lpstr>Arial</vt:lpstr>
      <vt:lpstr>Calibri</vt:lpstr>
      <vt:lpstr>Calibri Light</vt:lpstr>
      <vt:lpstr>Cambria Math</vt:lpstr>
      <vt:lpstr>Times New Roman</vt:lpstr>
      <vt:lpstr>Bridgeman Lab</vt:lpstr>
      <vt:lpstr>Parallelized Algorithm for Persistent Feasibility in Linear Systems with Multiple, External Switching Signals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Solution Overview</vt:lpstr>
      <vt:lpstr>Solution Overview</vt:lpstr>
      <vt:lpstr>Solution Overview</vt:lpstr>
      <vt:lpstr>Solution Overview</vt:lpstr>
      <vt:lpstr>Solution Overview</vt:lpstr>
      <vt:lpstr>Numerical Example</vt:lpstr>
      <vt:lpstr>Numerical Example</vt:lpstr>
      <vt:lpstr>Numerical Example</vt:lpstr>
      <vt:lpstr>Conclusion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 design for Constrained Systems</dc:title>
  <dc:creator>Mohammad Reza Lavaei</dc:creator>
  <cp:lastModifiedBy>Richard Hall</cp:lastModifiedBy>
  <cp:revision>84</cp:revision>
  <dcterms:created xsi:type="dcterms:W3CDTF">2022-01-19T14:26:05Z</dcterms:created>
  <dcterms:modified xsi:type="dcterms:W3CDTF">2023-07-20T20:42:34Z</dcterms:modified>
</cp:coreProperties>
</file>